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71" r:id="rId3"/>
    <p:sldId id="259" r:id="rId4"/>
    <p:sldId id="260" r:id="rId5"/>
    <p:sldId id="261" r:id="rId6"/>
    <p:sldId id="274" r:id="rId7"/>
    <p:sldId id="265" r:id="rId8"/>
    <p:sldId id="281" r:id="rId9"/>
    <p:sldId id="283" r:id="rId10"/>
    <p:sldId id="284" r:id="rId11"/>
    <p:sldId id="282" r:id="rId12"/>
    <p:sldId id="264" r:id="rId13"/>
    <p:sldId id="277" r:id="rId14"/>
    <p:sldId id="280" r:id="rId15"/>
    <p:sldId id="288" r:id="rId16"/>
    <p:sldId id="287" r:id="rId17"/>
    <p:sldId id="286" r:id="rId18"/>
    <p:sldId id="285" r:id="rId19"/>
    <p:sldId id="292" r:id="rId20"/>
    <p:sldId id="289" r:id="rId21"/>
    <p:sldId id="294" r:id="rId22"/>
    <p:sldId id="278" r:id="rId23"/>
    <p:sldId id="275" r:id="rId24"/>
    <p:sldId id="299" r:id="rId25"/>
    <p:sldId id="300" r:id="rId26"/>
    <p:sldId id="298" r:id="rId27"/>
    <p:sldId id="263" r:id="rId2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-1464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6E708-EFAF-4454-91B3-AAE775B409CB}" type="datetimeFigureOut">
              <a:rPr lang="ru-RU" smtClean="0"/>
              <a:t>19.11.2020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487170-8BB4-4677-A932-5882613381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70497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6E708-EFAF-4454-91B3-AAE775B409CB}" type="datetimeFigureOut">
              <a:rPr lang="ru-RU" smtClean="0"/>
              <a:t>19.11.2020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487170-8BB4-4677-A932-5882613381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78060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6E708-EFAF-4454-91B3-AAE775B409CB}" type="datetimeFigureOut">
              <a:rPr lang="ru-RU" smtClean="0"/>
              <a:t>19.11.2020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487170-8BB4-4677-A932-5882613381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01908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6E708-EFAF-4454-91B3-AAE775B409CB}" type="datetimeFigureOut">
              <a:rPr lang="ru-RU" smtClean="0"/>
              <a:t>19.11.2020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487170-8BB4-4677-A932-5882613381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84688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6E708-EFAF-4454-91B3-AAE775B409CB}" type="datetimeFigureOut">
              <a:rPr lang="ru-RU" smtClean="0"/>
              <a:t>19.11.2020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487170-8BB4-4677-A932-5882613381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17398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6E708-EFAF-4454-91B3-AAE775B409CB}" type="datetimeFigureOut">
              <a:rPr lang="ru-RU" smtClean="0"/>
              <a:t>19.11.2020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487170-8BB4-4677-A932-5882613381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2781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6E708-EFAF-4454-91B3-AAE775B409CB}" type="datetimeFigureOut">
              <a:rPr lang="ru-RU" smtClean="0"/>
              <a:t>19.11.2020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487170-8BB4-4677-A932-5882613381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91824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6E708-EFAF-4454-91B3-AAE775B409CB}" type="datetimeFigureOut">
              <a:rPr lang="ru-RU" smtClean="0"/>
              <a:t>19.11.2020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487170-8BB4-4677-A932-5882613381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56027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6E708-EFAF-4454-91B3-AAE775B409CB}" type="datetimeFigureOut">
              <a:rPr lang="ru-RU" smtClean="0"/>
              <a:t>19.11.2020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487170-8BB4-4677-A932-5882613381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05981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6E708-EFAF-4454-91B3-AAE775B409CB}" type="datetimeFigureOut">
              <a:rPr lang="ru-RU" smtClean="0"/>
              <a:t>19.11.2020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487170-8BB4-4677-A932-5882613381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32465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6E708-EFAF-4454-91B3-AAE775B409CB}" type="datetimeFigureOut">
              <a:rPr lang="ru-RU" smtClean="0"/>
              <a:t>19.11.2020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487170-8BB4-4677-A932-5882613381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31863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06E708-EFAF-4454-91B3-AAE775B409CB}" type="datetimeFigureOut">
              <a:rPr lang="ru-RU" smtClean="0"/>
              <a:t>19.11.2020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487170-8BB4-4677-A932-5882613381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99902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book.ru/book/901492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hyperlink" Target="http://www.iprbookshop.ru/44142.html" TargetMode="Externa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hyperlink" Target="https://znanium.com/catalog/document?id=252851" TargetMode="External"/><Relationship Id="rId13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2.png"/><Relationship Id="rId12" Type="http://schemas.openxmlformats.org/officeDocument/2006/relationships/image" Target="../media/image3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znanium.com/catalog/document?id=252850" TargetMode="External"/><Relationship Id="rId11" Type="http://schemas.openxmlformats.org/officeDocument/2006/relationships/hyperlink" Target="https://znanium.com/catalog/document?id=252853" TargetMode="External"/><Relationship Id="rId5" Type="http://schemas.openxmlformats.org/officeDocument/2006/relationships/image" Target="../media/image31.png"/><Relationship Id="rId10" Type="http://schemas.openxmlformats.org/officeDocument/2006/relationships/hyperlink" Target="https://znanium.com/catalog/document?id=252852" TargetMode="External"/><Relationship Id="rId4" Type="http://schemas.openxmlformats.org/officeDocument/2006/relationships/hyperlink" Target="https://znanium.com/catalog/document?id=252848" TargetMode="External"/><Relationship Id="rId9" Type="http://schemas.openxmlformats.org/officeDocument/2006/relationships/image" Target="../media/image3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9213"/>
            <a:ext cx="9144000" cy="6956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988840"/>
            <a:ext cx="7992888" cy="2232248"/>
          </a:xfrm>
        </p:spPr>
        <p:txBody>
          <a:bodyPr>
            <a:noAutofit/>
          </a:bodyPr>
          <a:lstStyle/>
          <a:p>
            <a:r>
              <a:rPr lang="ru-RU" sz="4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29 </a:t>
            </a:r>
            <a:r>
              <a:rPr lang="ru-RU" sz="4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ноября 2020 </a:t>
            </a:r>
            <a:r>
              <a:rPr lang="ru-RU" sz="4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года</a:t>
            </a:r>
            <a:br>
              <a:rPr lang="ru-RU" sz="4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5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5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5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5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6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День </a:t>
            </a:r>
            <a:r>
              <a:rPr lang="ru-RU" sz="6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матери</a:t>
            </a:r>
            <a:br>
              <a:rPr lang="ru-RU" sz="6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5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России</a:t>
            </a:r>
            <a:endParaRPr lang="ru-RU" sz="5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1412776"/>
            <a:ext cx="3153544" cy="3153544"/>
          </a:xfrm>
          <a:prstGeom prst="rect">
            <a:avLst/>
          </a:prstGeom>
          <a:noFill/>
          <a:ln>
            <a:noFill/>
          </a:ln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50020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ион\Downloads\1588317035_1-p-foni-s-materyami-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417"/>
          <a:stretch/>
        </p:blipFill>
        <p:spPr bwMode="auto">
          <a:xfrm>
            <a:off x="-8249" y="-113523"/>
            <a:ext cx="9144000" cy="695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483768" y="404664"/>
            <a:ext cx="3600400" cy="5400600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Н.А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Некрасов сочувствовал трудной и непростой жизни своей матери с суровым мужем, малообразованным армейским офицером, ставшим деспотом семьи, и всегда вспоминал о ней с большой теплотой и нежностью. Тёплые воспоминания о матери проявились в творчестве поэта в виде произведений о нелегкой женской доле на Руси. </a:t>
            </a:r>
            <a:endParaRPr lang="ru-RU" sz="1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Более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масштабно идея материнства проявилась позднее в таких известных произведениях Н. А. Некрасова, как глава «Крестьянка» из поэмы «Кому на Руси жить хорошо», стихотворение «</a:t>
            </a:r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Орина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мать солдатская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». Так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образ матери становится одним из главных положительных героев творчества Н. А. Некрасова.</a:t>
            </a:r>
          </a:p>
          <a:p>
            <a:pPr marL="0" indent="0">
              <a:buNone/>
            </a:pP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3049" y="548680"/>
            <a:ext cx="2505075" cy="3309937"/>
          </a:xfrm>
          <a:prstGeom prst="round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6472834" y="4221088"/>
            <a:ext cx="234730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/>
              <a:t>Мать Некрасова </a:t>
            </a:r>
          </a:p>
          <a:p>
            <a:r>
              <a:rPr lang="ru-RU" sz="1600" dirty="0" smtClean="0"/>
              <a:t>Елена Андреевна </a:t>
            </a:r>
          </a:p>
          <a:p>
            <a:r>
              <a:rPr lang="ru-RU" sz="1600" dirty="0" smtClean="0"/>
              <a:t>Закревская </a:t>
            </a:r>
            <a:r>
              <a:rPr lang="ru-RU" sz="1600" dirty="0"/>
              <a:t>(1803—1841)</a:t>
            </a:r>
          </a:p>
        </p:txBody>
      </p:sp>
    </p:spTree>
    <p:extLst>
      <p:ext uri="{BB962C8B-B14F-4D97-AF65-F5344CB8AC3E}">
        <p14:creationId xmlns:p14="http://schemas.microsoft.com/office/powerpoint/2010/main" val="2902583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ион\Downloads\1588317035_1-p-foni-s-materyami-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17" r="18964"/>
          <a:stretch/>
        </p:blipFill>
        <p:spPr bwMode="auto">
          <a:xfrm>
            <a:off x="0" y="-84247"/>
            <a:ext cx="9143999" cy="695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199" y="-84247"/>
            <a:ext cx="8229600" cy="1143000"/>
          </a:xfrm>
        </p:spPr>
        <p:txBody>
          <a:bodyPr>
            <a:normAutofit/>
          </a:bodyPr>
          <a:lstStyle/>
          <a:p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Николай Алексеевич Некрасов</a:t>
            </a:r>
            <a:endParaRPr lang="ru-RU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199" y="908720"/>
            <a:ext cx="8229600" cy="5616624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Внимая ужасам войны,</a:t>
            </a:r>
          </a:p>
          <a:p>
            <a:pPr marL="0" indent="0">
              <a:buNone/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 каждой новой жертве боя…</a:t>
            </a:r>
          </a:p>
          <a:p>
            <a:pPr marL="0" indent="0">
              <a:buNone/>
            </a:pP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Мне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жаль не друга, не жены,</a:t>
            </a:r>
          </a:p>
          <a:p>
            <a:pPr marL="0" indent="0">
              <a:buNone/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Мне жаль не самого героя...</a:t>
            </a:r>
          </a:p>
          <a:p>
            <a:pPr marL="0" indent="0">
              <a:buNone/>
            </a:pPr>
            <a:endParaRPr lang="ru-RU" sz="1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Увы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! утешится жена,</a:t>
            </a:r>
          </a:p>
          <a:p>
            <a:pPr marL="0" indent="0">
              <a:buNone/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друга лучший друг забудет;</a:t>
            </a:r>
          </a:p>
          <a:p>
            <a:pPr marL="0" indent="0">
              <a:buNone/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 где-то есть душа одна -</a:t>
            </a:r>
          </a:p>
          <a:p>
            <a:pPr marL="0" indent="0">
              <a:buNone/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Она до гроба помнить будет!</a:t>
            </a:r>
          </a:p>
          <a:p>
            <a:pPr marL="0" indent="0">
              <a:buNone/>
            </a:pP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Средь лицемерных наших дел</a:t>
            </a:r>
          </a:p>
          <a:p>
            <a:pPr marL="0" indent="0">
              <a:buNone/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всякой пошлости и прозы</a:t>
            </a:r>
          </a:p>
          <a:p>
            <a:pPr marL="0" indent="0">
              <a:buNone/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Одни я в мире подсмотрел</a:t>
            </a:r>
          </a:p>
          <a:p>
            <a:pPr marL="0" indent="0">
              <a:buNone/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Святые, искренние слезы -</a:t>
            </a:r>
          </a:p>
          <a:p>
            <a:pPr marL="0" indent="0">
              <a:buNone/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То слезы бедных матерей!</a:t>
            </a:r>
          </a:p>
          <a:p>
            <a:pPr marL="0" indent="0">
              <a:buNone/>
            </a:pP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Им не забыть своих детей,</a:t>
            </a:r>
          </a:p>
          <a:p>
            <a:pPr marL="0" indent="0">
              <a:buNone/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Погибших на кровавой ниве,</a:t>
            </a:r>
          </a:p>
          <a:p>
            <a:pPr marL="0" indent="0">
              <a:buNone/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Как не поднять плакучей иве</a:t>
            </a:r>
          </a:p>
          <a:p>
            <a:pPr marL="0" indent="0">
              <a:buNone/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Своих поникнувших ветвей...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2" r="19470"/>
          <a:stretch/>
        </p:blipFill>
        <p:spPr bwMode="auto">
          <a:xfrm>
            <a:off x="3779912" y="1340768"/>
            <a:ext cx="4835470" cy="4716121"/>
          </a:xfrm>
          <a:prstGeom prst="roundRect">
            <a:avLst/>
          </a:prstGeom>
          <a:noFill/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27396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ион\Downloads\1588317035_1-p-foni-s-materyami-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17" r="18964"/>
          <a:stretch/>
        </p:blipFill>
        <p:spPr bwMode="auto">
          <a:xfrm>
            <a:off x="0" y="-84247"/>
            <a:ext cx="9143999" cy="695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199" y="-243408"/>
            <a:ext cx="8229600" cy="1143000"/>
          </a:xfrm>
        </p:spPr>
        <p:txBody>
          <a:bodyPr>
            <a:normAutofit/>
          </a:bodyPr>
          <a:lstStyle/>
          <a:p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МАРИНА 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ИВАНОВНА ЦВЕТАЕВА</a:t>
            </a:r>
            <a:endParaRPr lang="ru-RU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199" y="881336"/>
            <a:ext cx="8229600" cy="597666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Маме</a:t>
            </a:r>
            <a:endParaRPr lang="ru-RU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Как много забвением темным</a:t>
            </a:r>
          </a:p>
          <a:p>
            <a:pPr marL="0" indent="0">
              <a:buNone/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 сердца навек унеслось!</a:t>
            </a:r>
          </a:p>
          <a:p>
            <a:pPr marL="0" indent="0">
              <a:buNone/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Печальные губы мы помним</a:t>
            </a:r>
          </a:p>
          <a:p>
            <a:pPr marL="0" indent="0">
              <a:buNone/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пышные пряди волос,</a:t>
            </a:r>
          </a:p>
          <a:p>
            <a:pPr marL="0" indent="0">
              <a:buNone/>
            </a:pP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Замедленный вздох над тетрадкой</a:t>
            </a:r>
          </a:p>
          <a:p>
            <a:pPr marL="0" indent="0">
              <a:buNone/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в ярких рубинах кольцо,</a:t>
            </a:r>
          </a:p>
          <a:p>
            <a:pPr marL="0" indent="0">
              <a:buNone/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Когда над уютной кроваткой</a:t>
            </a:r>
          </a:p>
          <a:p>
            <a:pPr marL="0" indent="0">
              <a:buNone/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Твое улыбалось лицо.</a:t>
            </a:r>
          </a:p>
          <a:p>
            <a:pPr marL="0" indent="0">
              <a:buNone/>
            </a:pP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Мы помним о раненых птицах</a:t>
            </a:r>
          </a:p>
          <a:p>
            <a:pPr marL="0" indent="0">
              <a:buNone/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Твою молодую печаль</a:t>
            </a:r>
          </a:p>
          <a:p>
            <a:pPr marL="0" indent="0">
              <a:buNone/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капельки слез на ресницах,</a:t>
            </a:r>
          </a:p>
          <a:p>
            <a:pPr marL="0" indent="0">
              <a:buNone/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Когда умолкала рояль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35477"/>
            <a:ext cx="7996718" cy="7300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5076056" y="5001964"/>
            <a:ext cx="703852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/>
              <a:t>Мария Александровна Цветаева (</a:t>
            </a:r>
            <a:r>
              <a:rPr lang="ru-RU" sz="1400" dirty="0" err="1"/>
              <a:t>Мейн</a:t>
            </a:r>
            <a:r>
              <a:rPr lang="ru-RU" sz="1400" dirty="0"/>
              <a:t>) </a:t>
            </a:r>
            <a:endParaRPr lang="ru-RU" sz="1400" dirty="0" smtClean="0"/>
          </a:p>
          <a:p>
            <a:r>
              <a:rPr lang="ru-RU" sz="1400" dirty="0" smtClean="0"/>
              <a:t>(</a:t>
            </a:r>
            <a:r>
              <a:rPr lang="ru-RU" sz="1400" dirty="0"/>
              <a:t>1868 — 1906</a:t>
            </a:r>
            <a:r>
              <a:rPr lang="ru-RU" sz="1400" dirty="0" smtClean="0"/>
              <a:t>)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3850317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ион\Downloads\1588317035_1-p-foni-s-materyami-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17" r="18964"/>
          <a:stretch/>
        </p:blipFill>
        <p:spPr bwMode="auto">
          <a:xfrm>
            <a:off x="0" y="-84247"/>
            <a:ext cx="9143999" cy="695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199" y="-243408"/>
            <a:ext cx="8229600" cy="1143000"/>
          </a:xfrm>
        </p:spPr>
        <p:txBody>
          <a:bodyPr>
            <a:normAutofit/>
          </a:bodyPr>
          <a:lstStyle/>
          <a:p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СЕРГЕЙ АЛЕКСАНДРОВИЧ ЕСЕНИН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199" y="620688"/>
            <a:ext cx="8229600" cy="638132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Молитва 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матери</a:t>
            </a:r>
          </a:p>
          <a:p>
            <a:pPr marL="0" indent="0">
              <a:buNone/>
            </a:pP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краю деревни старая избушка,</a:t>
            </a:r>
          </a:p>
          <a:p>
            <a:pPr marL="0" indent="0">
              <a:buNone/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Там перед иконой молится старушка.</a:t>
            </a:r>
          </a:p>
          <a:p>
            <a:pPr marL="0" indent="0">
              <a:buNone/>
            </a:pP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Молитва старушки сына поминает,</a:t>
            </a:r>
          </a:p>
          <a:p>
            <a:pPr marL="0" indent="0">
              <a:buNone/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Сын в краю далеком родину спасает.</a:t>
            </a:r>
          </a:p>
          <a:p>
            <a:pPr marL="0" indent="0">
              <a:buNone/>
            </a:pP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Молится старушка, утирает слезы,</a:t>
            </a:r>
          </a:p>
          <a:p>
            <a:pPr marL="0" indent="0">
              <a:buNone/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 в глазах усталых расцветают грезы.</a:t>
            </a:r>
          </a:p>
          <a:p>
            <a:pPr marL="0" indent="0">
              <a:buNone/>
            </a:pP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Видит она поле, поле перед боем,</a:t>
            </a:r>
          </a:p>
          <a:p>
            <a:pPr marL="0" indent="0">
              <a:buNone/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Где лежит убитым сын ее героем.</a:t>
            </a:r>
          </a:p>
          <a:p>
            <a:pPr marL="0" indent="0">
              <a:buNone/>
            </a:pP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груди широкой брызжет кровь, что пламя,</a:t>
            </a:r>
          </a:p>
          <a:p>
            <a:pPr marL="0" indent="0">
              <a:buNone/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 в руках застывших вражеское знамя.</a:t>
            </a:r>
          </a:p>
          <a:p>
            <a:pPr marL="0" indent="0">
              <a:buNone/>
            </a:pP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от счастья с горем вся она застыла,</a:t>
            </a:r>
          </a:p>
          <a:p>
            <a:pPr marL="0" indent="0">
              <a:buNone/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Голову седую на руки склонила.</a:t>
            </a:r>
          </a:p>
          <a:p>
            <a:pPr marL="0" indent="0">
              <a:buNone/>
            </a:pP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закрыли брови редкие сединки,</a:t>
            </a:r>
          </a:p>
          <a:p>
            <a:pPr marL="0" indent="0">
              <a:buNone/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 из глаз, как бисер, сыплются слезинки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1124744"/>
            <a:ext cx="2562225" cy="3771900"/>
          </a:xfrm>
          <a:prstGeom prst="rect">
            <a:avLst/>
          </a:prstGeom>
          <a:noFill/>
          <a:ln>
            <a:noFill/>
          </a:ln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580112" y="5157192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600" dirty="0"/>
              <a:t>Мать Сергея Есенина, </a:t>
            </a:r>
            <a:endParaRPr lang="ru-RU" sz="1600" dirty="0" smtClean="0"/>
          </a:p>
          <a:p>
            <a:r>
              <a:rPr lang="ru-RU" sz="1600" dirty="0" smtClean="0"/>
              <a:t>Татьяна </a:t>
            </a:r>
            <a:r>
              <a:rPr lang="ru-RU" sz="1600" dirty="0"/>
              <a:t>Федоровна </a:t>
            </a:r>
            <a:r>
              <a:rPr lang="ru-RU" sz="1600" dirty="0" smtClean="0"/>
              <a:t>Есенина </a:t>
            </a:r>
          </a:p>
          <a:p>
            <a:r>
              <a:rPr lang="ru-RU" sz="1600" dirty="0" smtClean="0"/>
              <a:t>(Титова) (</a:t>
            </a:r>
            <a:r>
              <a:rPr lang="ru-RU" sz="1600" dirty="0"/>
              <a:t>1873-1955 гг.)  </a:t>
            </a:r>
          </a:p>
        </p:txBody>
      </p:sp>
    </p:spTree>
    <p:extLst>
      <p:ext uri="{BB962C8B-B14F-4D97-AF65-F5344CB8AC3E}">
        <p14:creationId xmlns:p14="http://schemas.microsoft.com/office/powerpoint/2010/main" val="3109248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ион\Downloads\1588317035_1-p-foni-s-materyami-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17" r="18964"/>
          <a:stretch/>
        </p:blipFill>
        <p:spPr bwMode="auto">
          <a:xfrm>
            <a:off x="0" y="-84247"/>
            <a:ext cx="9143999" cy="695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199" y="-80664"/>
            <a:ext cx="8229600" cy="1143000"/>
          </a:xfrm>
        </p:spPr>
        <p:txBody>
          <a:bodyPr>
            <a:normAutofit/>
          </a:bodyPr>
          <a:lstStyle/>
          <a:p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АЛЕКСАНДР АЛЕКСАНДРОВИЧ БЛОК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220072" y="1279737"/>
            <a:ext cx="3466728" cy="507342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Моей матери</a:t>
            </a:r>
            <a:endParaRPr lang="ru-RU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>
              <a:buNone/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Чем больней душе мятежной,</a:t>
            </a:r>
          </a:p>
          <a:p>
            <a:pPr marL="0" indent="0">
              <a:buNone/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Тем ясней миры.</a:t>
            </a:r>
          </a:p>
          <a:p>
            <a:pPr marL="0" indent="0">
              <a:buNone/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Бог лазурный, чистый, нежный</a:t>
            </a:r>
          </a:p>
          <a:p>
            <a:pPr marL="0" indent="0">
              <a:buNone/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Шлет свои дары.</a:t>
            </a:r>
          </a:p>
          <a:p>
            <a:pPr marL="0" indent="0">
              <a:buNone/>
            </a:pP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Шлет невзгоды и печали,</a:t>
            </a:r>
          </a:p>
          <a:p>
            <a:pPr marL="0" indent="0">
              <a:buNone/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Нежностью объят.</a:t>
            </a:r>
          </a:p>
          <a:p>
            <a:pPr marL="0" indent="0">
              <a:buNone/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 чрез них в иные дали</a:t>
            </a:r>
          </a:p>
          <a:p>
            <a:pPr marL="0" indent="0">
              <a:buNone/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Проникает взгляд.</a:t>
            </a:r>
          </a:p>
          <a:p>
            <a:pPr marL="0" indent="0">
              <a:buNone/>
            </a:pP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больней душе мятежной,</a:t>
            </a:r>
          </a:p>
          <a:p>
            <a:pPr marL="0" indent="0">
              <a:buNone/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Но ясней миры.</a:t>
            </a:r>
          </a:p>
          <a:p>
            <a:pPr marL="0" indent="0">
              <a:buNone/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Это бог лазурный, нежный</a:t>
            </a:r>
          </a:p>
          <a:p>
            <a:pPr marL="0" indent="0">
              <a:buNone/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Шлет свои дары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316857"/>
            <a:ext cx="2832450" cy="4155183"/>
          </a:xfrm>
          <a:prstGeom prst="rect">
            <a:avLst/>
          </a:prstGeom>
          <a:noFill/>
          <a:ln>
            <a:noFill/>
          </a:ln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95536" y="5768389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600" dirty="0"/>
              <a:t>Александра Андреевна Блок (Бекетова) </a:t>
            </a:r>
            <a:endParaRPr lang="ru-RU" sz="1600" dirty="0" smtClean="0"/>
          </a:p>
          <a:p>
            <a:r>
              <a:rPr lang="ru-RU" sz="1600" dirty="0" smtClean="0"/>
              <a:t>(</a:t>
            </a:r>
            <a:r>
              <a:rPr lang="ru-RU" sz="1600" dirty="0"/>
              <a:t>1860 — 1923</a:t>
            </a:r>
            <a:r>
              <a:rPr lang="ru-RU" sz="1600" dirty="0" smtClean="0"/>
              <a:t>)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2072858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ион\Downloads\1588317035_1-p-foni-s-materyami-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17" r="18964"/>
          <a:stretch/>
        </p:blipFill>
        <p:spPr bwMode="auto">
          <a:xfrm>
            <a:off x="0" y="-84247"/>
            <a:ext cx="9143999" cy="695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199" y="-77351"/>
            <a:ext cx="8229600" cy="1143000"/>
          </a:xfrm>
        </p:spPr>
        <p:txBody>
          <a:bodyPr>
            <a:normAutofit/>
          </a:bodyPr>
          <a:lstStyle/>
          <a:p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АЛЕКСЕЙ НИКОЛАЕВИЧ ПЛЕЩЕЕВ</a:t>
            </a:r>
            <a:b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881336"/>
            <a:ext cx="8229600" cy="5976664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Мамина 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молитва</a:t>
            </a:r>
          </a:p>
          <a:p>
            <a:pPr marL="0" indent="0">
              <a:buNone/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>
              <a:buNone/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Кротко озаряла комнату лампада;</a:t>
            </a:r>
          </a:p>
          <a:p>
            <a:pPr marL="0" indent="0">
              <a:buNone/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Мать над колыбелью, </a:t>
            </a:r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наклонясь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стояла.</a:t>
            </a:r>
          </a:p>
          <a:p>
            <a:pPr marL="0" indent="0">
              <a:buNone/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 в саду сердито выла буря злая,</a:t>
            </a:r>
          </a:p>
          <a:p>
            <a:pPr marL="0" indent="0">
              <a:buNone/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Над окном деревья темные качая.</a:t>
            </a:r>
          </a:p>
          <a:p>
            <a:pPr marL="0" indent="0">
              <a:buNone/>
            </a:pP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Дождь шумел, раскаты </a:t>
            </a:r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слышалися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грома;</a:t>
            </a:r>
          </a:p>
          <a:p>
            <a:pPr marL="0" indent="0">
              <a:buNone/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гремел, казалось, он над крышей дома.</a:t>
            </a:r>
          </a:p>
          <a:p>
            <a:pPr marL="0" indent="0">
              <a:buNone/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малютку сына нежно мать глядела,</a:t>
            </a:r>
          </a:p>
          <a:p>
            <a:pPr marL="0" indent="0">
              <a:buNone/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Колыбель качая, тихо песню пела:</a:t>
            </a:r>
          </a:p>
          <a:p>
            <a:pPr marL="0" indent="0">
              <a:buNone/>
            </a:pP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«Ах, уймись ты, буря; не шумите, ели!</a:t>
            </a:r>
          </a:p>
          <a:p>
            <a:pPr marL="0" indent="0">
              <a:buNone/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Мой малютка дремлет тихо в колыбели!</a:t>
            </a:r>
          </a:p>
          <a:p>
            <a:pPr marL="0" indent="0">
              <a:buNone/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Ты, гроза Господня, не буди ребенка!</a:t>
            </a:r>
          </a:p>
          <a:p>
            <a:pPr marL="0" indent="0">
              <a:buNone/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Пронеситесь, тучи черные сторонкой».</a:t>
            </a:r>
          </a:p>
          <a:p>
            <a:pPr marL="0" indent="0">
              <a:buNone/>
            </a:pP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Спи, дитя, спокойно… Вот гроза стихает,</a:t>
            </a:r>
          </a:p>
          <a:p>
            <a:pPr marL="0" indent="0">
              <a:buNone/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Матери молитва сон твой охраняет.</a:t>
            </a:r>
          </a:p>
          <a:p>
            <a:pPr marL="0" indent="0">
              <a:buNone/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Завтра, как проснешься и откроешь глазки,</a:t>
            </a:r>
          </a:p>
          <a:p>
            <a:pPr marL="0" indent="0">
              <a:buNone/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Снова встретишь солнце, и любовь, и ласку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340768"/>
            <a:ext cx="3384091" cy="4459358"/>
          </a:xfrm>
          <a:prstGeom prst="rect">
            <a:avLst/>
          </a:prstGeom>
          <a:noFill/>
          <a:ln>
            <a:noFill/>
          </a:ln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18949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ион\Downloads\1588317035_1-p-foni-s-materyami-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17" r="18964"/>
          <a:stretch/>
        </p:blipFill>
        <p:spPr bwMode="auto">
          <a:xfrm>
            <a:off x="0" y="-84247"/>
            <a:ext cx="9143999" cy="695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-84247"/>
            <a:ext cx="6624736" cy="1143000"/>
          </a:xfrm>
        </p:spPr>
        <p:txBody>
          <a:bodyPr>
            <a:normAutofit/>
          </a:bodyPr>
          <a:lstStyle/>
          <a:p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ИВАН АЛЕКСЕЕВИЧ БУНИН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004048" y="620688"/>
            <a:ext cx="3682752" cy="597666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Матери</a:t>
            </a:r>
            <a:endParaRPr lang="ru-RU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 помню спальню и лампадку,</a:t>
            </a:r>
          </a:p>
          <a:p>
            <a:pPr marL="0" indent="0">
              <a:buNone/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Игрушки, теплую кроватку</a:t>
            </a:r>
          </a:p>
          <a:p>
            <a:pPr marL="0" indent="0">
              <a:buNone/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милый, кроткий голос твой:</a:t>
            </a:r>
          </a:p>
          <a:p>
            <a:pPr marL="0" indent="0">
              <a:buNone/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"Ангел-Хранитель над тобой!"</a:t>
            </a:r>
          </a:p>
          <a:p>
            <a:pPr marL="0" indent="0">
              <a:buNone/>
            </a:pP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Бывало, раздевает няня</a:t>
            </a:r>
          </a:p>
          <a:p>
            <a:pPr marL="0" indent="0">
              <a:buNone/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полушепотом бранит,</a:t>
            </a:r>
          </a:p>
          <a:p>
            <a:pPr marL="0" indent="0">
              <a:buNone/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 сладкий сон, глаза туманя,</a:t>
            </a:r>
          </a:p>
          <a:p>
            <a:pPr marL="0" indent="0">
              <a:buNone/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 её плечу меня клонит.</a:t>
            </a:r>
          </a:p>
          <a:p>
            <a:pPr marL="0" indent="0">
              <a:buNone/>
            </a:pP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Ты перекрестишь, поцелуешь,</a:t>
            </a:r>
          </a:p>
          <a:p>
            <a:pPr marL="0" indent="0">
              <a:buNone/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Напомнишь мне, что Он со мной,</a:t>
            </a:r>
          </a:p>
          <a:p>
            <a:pPr marL="0" indent="0">
              <a:buNone/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верой в счастье очаруешь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 помню, помню голос твой!</a:t>
            </a:r>
          </a:p>
          <a:p>
            <a:pPr marL="0" indent="0">
              <a:buNone/>
            </a:pP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 помню ночь, тепло кроватки,</a:t>
            </a:r>
          </a:p>
          <a:p>
            <a:pPr marL="0" indent="0">
              <a:buNone/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Лампадку в сумерки угла</a:t>
            </a:r>
          </a:p>
          <a:p>
            <a:pPr marL="0" indent="0">
              <a:buNone/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тени от цепей лампадки.</a:t>
            </a:r>
          </a:p>
          <a:p>
            <a:pPr marL="0" indent="0">
              <a:buNone/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 ты ли ангелом была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84784"/>
            <a:ext cx="2362166" cy="3715071"/>
          </a:xfrm>
          <a:prstGeom prst="rect">
            <a:avLst/>
          </a:prstGeom>
          <a:noFill/>
          <a:ln>
            <a:noFill/>
          </a:ln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23528" y="5512875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600" dirty="0" smtClean="0">
                <a:solidFill>
                  <a:srgbClr val="202122"/>
                </a:solidFill>
                <a:latin typeface="+mj-lt"/>
              </a:rPr>
              <a:t>Людмила Александровна Бунина</a:t>
            </a:r>
          </a:p>
          <a:p>
            <a:r>
              <a:rPr lang="ru-RU" sz="1600" dirty="0" smtClean="0">
                <a:solidFill>
                  <a:srgbClr val="202122"/>
                </a:solidFill>
                <a:latin typeface="+mj-lt"/>
              </a:rPr>
              <a:t>(Чубарова) </a:t>
            </a:r>
            <a:r>
              <a:rPr lang="ru-RU" sz="1600" dirty="0">
                <a:solidFill>
                  <a:srgbClr val="202122"/>
                </a:solidFill>
                <a:latin typeface="+mj-lt"/>
              </a:rPr>
              <a:t>(1835(?) — 1910)</a:t>
            </a:r>
            <a:endParaRPr lang="ru-RU" sz="16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619190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ион\Downloads\1588317035_1-p-foni-s-materyami-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17" r="18964"/>
          <a:stretch/>
        </p:blipFill>
        <p:spPr bwMode="auto">
          <a:xfrm>
            <a:off x="0" y="-84247"/>
            <a:ext cx="9143999" cy="695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-84247"/>
            <a:ext cx="8229600" cy="1143000"/>
          </a:xfrm>
        </p:spPr>
        <p:txBody>
          <a:bodyPr>
            <a:normAutofit/>
          </a:bodyPr>
          <a:lstStyle/>
          <a:p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АФАНАСИЙ АФАНАСЬЕВИЧ ФЕТ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764704"/>
            <a:ext cx="8229600" cy="597666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Мама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! глянь-ка из окошка —</a:t>
            </a:r>
          </a:p>
          <a:p>
            <a:pPr marL="0" indent="0">
              <a:buNone/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Знать, вчера недаром кошка</a:t>
            </a:r>
          </a:p>
          <a:p>
            <a:pPr marL="0" indent="0">
              <a:buNone/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Умывала нос:</a:t>
            </a:r>
          </a:p>
          <a:p>
            <a:pPr marL="0" indent="0">
              <a:buNone/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Грязи нет, весь двор одело,</a:t>
            </a:r>
          </a:p>
          <a:p>
            <a:pPr marL="0" indent="0">
              <a:buNone/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Посветлело, побелело —</a:t>
            </a:r>
          </a:p>
          <a:p>
            <a:pPr marL="0" indent="0">
              <a:buNone/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Видно, есть мороз.</a:t>
            </a:r>
          </a:p>
          <a:p>
            <a:pPr marL="0" indent="0">
              <a:buNone/>
            </a:pP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 колючий, светло-синий</a:t>
            </a:r>
          </a:p>
          <a:p>
            <a:pPr marL="0" indent="0">
              <a:buNone/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ветвям развешан иней —</a:t>
            </a:r>
          </a:p>
          <a:p>
            <a:pPr marL="0" indent="0">
              <a:buNone/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Погляди хоть ты!</a:t>
            </a:r>
          </a:p>
          <a:p>
            <a:pPr marL="0" indent="0">
              <a:buNone/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Словно кто-то тороватый</a:t>
            </a:r>
          </a:p>
          <a:p>
            <a:pPr marL="0" indent="0">
              <a:buNone/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Свежей, белой, пухлой ватой</a:t>
            </a:r>
          </a:p>
          <a:p>
            <a:pPr marL="0" indent="0">
              <a:buNone/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Все убрал кусты.</a:t>
            </a:r>
          </a:p>
          <a:p>
            <a:pPr marL="0" indent="0">
              <a:buNone/>
            </a:pP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Уж теперь не будет спору:</a:t>
            </a:r>
          </a:p>
          <a:p>
            <a:pPr marL="0" indent="0">
              <a:buNone/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 салазки, да и в гору</a:t>
            </a:r>
          </a:p>
          <a:p>
            <a:pPr marL="0" indent="0">
              <a:buNone/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Весело бежать!</a:t>
            </a:r>
          </a:p>
          <a:p>
            <a:pPr marL="0" indent="0">
              <a:buNone/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Правда, мама? Не откажешь,</a:t>
            </a:r>
          </a:p>
          <a:p>
            <a:pPr marL="0" indent="0">
              <a:buNone/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 сама, наверно, скажешь:</a:t>
            </a:r>
          </a:p>
          <a:p>
            <a:pPr marL="0" indent="0">
              <a:buNone/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«Ну, скорей гулять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!»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1268760"/>
            <a:ext cx="4536504" cy="34023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 descr="https://img5.goodfon.ru/original/2560x1600/5/d7/trio-sneg-semia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781"/>
          <a:stretch/>
        </p:blipFill>
        <p:spPr bwMode="auto">
          <a:xfrm>
            <a:off x="4860032" y="4075424"/>
            <a:ext cx="2520279" cy="2615720"/>
          </a:xfrm>
          <a:prstGeom prst="roundRect">
            <a:avLst>
              <a:gd name="adj" fmla="val 29648"/>
            </a:avLst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2627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ион\Downloads\1588317035_1-p-foni-s-materyami-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17" r="18964"/>
          <a:stretch/>
        </p:blipFill>
        <p:spPr bwMode="auto">
          <a:xfrm>
            <a:off x="5614" y="-99392"/>
            <a:ext cx="9143999" cy="695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-75661"/>
            <a:ext cx="8229600" cy="1143000"/>
          </a:xfrm>
        </p:spPr>
        <p:txBody>
          <a:bodyPr>
            <a:normAutofit/>
          </a:bodyPr>
          <a:lstStyle/>
          <a:p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ДМИТРИЙ СЕРГЕЕВИЧ МЕРЕЖКОВСКИЙ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860032" y="1340768"/>
            <a:ext cx="3826768" cy="452596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Мать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еще бессильными крылами</a:t>
            </a:r>
          </a:p>
          <a:p>
            <a:pPr marL="0" indent="0">
              <a:buNone/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 видел птенчика во ржи,</a:t>
            </a:r>
          </a:p>
          <a:p>
            <a:pPr marL="0" indent="0">
              <a:buNone/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Меж голубыми васильками </a:t>
            </a:r>
          </a:p>
          <a:p>
            <a:pPr marL="0" indent="0">
              <a:buNone/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 непротоптанной межи.</a:t>
            </a:r>
          </a:p>
          <a:p>
            <a:pPr marL="0" indent="0">
              <a:buNone/>
            </a:pP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Над ним и надо мной витала,</a:t>
            </a:r>
          </a:p>
          <a:p>
            <a:pPr marL="0" indent="0">
              <a:buNone/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Боялась мать - не за себя,</a:t>
            </a:r>
          </a:p>
          <a:p>
            <a:pPr marL="0" indent="0">
              <a:buNone/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от него не улетала, </a:t>
            </a:r>
          </a:p>
          <a:p>
            <a:pPr marL="0" indent="0">
              <a:buNone/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Тоскуя, плача и любя.</a:t>
            </a:r>
          </a:p>
          <a:p>
            <a:pPr marL="0" indent="0">
              <a:buNone/>
            </a:pP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 этим маленьким твореньем</a:t>
            </a:r>
          </a:p>
          <a:p>
            <a:pPr marL="0" indent="0">
              <a:buNone/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 понял благость Вышних Сил,</a:t>
            </a:r>
          </a:p>
          <a:p>
            <a:pPr marL="0" indent="0">
              <a:buNone/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в сердце, с тихим умиленьем,</a:t>
            </a:r>
          </a:p>
          <a:p>
            <a:pPr marL="0" indent="0">
              <a:buNone/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Тебя, Любовь, благословил.</a:t>
            </a:r>
          </a:p>
          <a:p>
            <a:pPr marL="0" indent="0">
              <a:buNone/>
            </a:pP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171667"/>
            <a:ext cx="3635896" cy="2415274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41951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640"/>
            <a:ext cx="9144000" cy="6956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-32455"/>
            <a:ext cx="8229600" cy="1143000"/>
          </a:xfrm>
        </p:spPr>
        <p:txBody>
          <a:bodyPr/>
          <a:lstStyle/>
          <a:p>
            <a:r>
              <a:rPr lang="ru-RU" sz="1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АНДРЕЙ БЕЛЫЙ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251520" y="1268760"/>
            <a:ext cx="4038600" cy="5145435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Объяснение в любви</a:t>
            </a:r>
            <a:endParaRPr lang="ru-RU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Посвящается дорогой матери</a:t>
            </a:r>
          </a:p>
          <a:p>
            <a:pPr marL="0" indent="0">
              <a:buNone/>
            </a:pP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Сияет роса на листочках. </a:t>
            </a:r>
          </a:p>
          <a:p>
            <a:pPr marL="0" indent="0">
              <a:buNone/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солнце над прудом горит. </a:t>
            </a:r>
          </a:p>
          <a:p>
            <a:pPr marL="0" indent="0">
              <a:buNone/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Красавица с мушкой на щечках, </a:t>
            </a:r>
          </a:p>
          <a:p>
            <a:pPr marL="0" indent="0">
              <a:buNone/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как пышная роза, сидит. </a:t>
            </a:r>
          </a:p>
          <a:p>
            <a:pPr marL="0" indent="0">
              <a:buNone/>
            </a:pP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Любезная сердцу картина! </a:t>
            </a:r>
          </a:p>
          <a:p>
            <a:pPr marL="0" indent="0">
              <a:buNone/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Вся в белых, сквозных кружевах, </a:t>
            </a:r>
          </a:p>
          <a:p>
            <a:pPr marL="0" indent="0">
              <a:buNone/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мечтает под звук клавесина... </a:t>
            </a:r>
          </a:p>
          <a:p>
            <a:pPr marL="0" indent="0">
              <a:buNone/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Горит в золотистых лучах </a:t>
            </a:r>
          </a:p>
          <a:p>
            <a:pPr marL="0" indent="0">
              <a:buNone/>
            </a:pP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 вешнею лаской фортуны </a:t>
            </a:r>
          </a:p>
          <a:p>
            <a:pPr marL="0" indent="0">
              <a:buNone/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хмелью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обвитый карниз, </a:t>
            </a:r>
          </a:p>
          <a:p>
            <a:pPr marL="0" indent="0">
              <a:buNone/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стены. Прекрасный и юный, </a:t>
            </a:r>
          </a:p>
          <a:p>
            <a:pPr marL="0" indent="0">
              <a:buNone/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 нею склонился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маркиз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707904" y="2332037"/>
            <a:ext cx="3635896" cy="452596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привычно-заученной роли,</a:t>
            </a:r>
          </a:p>
          <a:p>
            <a:pPr marL="0" indent="0">
              <a:buNone/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волнисто-седом парике,</a:t>
            </a:r>
          </a:p>
          <a:p>
            <a:pPr marL="0" indent="0">
              <a:buNone/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лазурно-атласном камзоле,</a:t>
            </a:r>
          </a:p>
          <a:p>
            <a:pPr marL="0" indent="0">
              <a:buNone/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малиновой розой в руке.</a:t>
            </a:r>
          </a:p>
          <a:p>
            <a:pPr marL="0" indent="0">
              <a:buNone/>
            </a:pP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"Я вас обожаю, кузина!</a:t>
            </a:r>
          </a:p>
          <a:p>
            <a:pPr marL="0" indent="0">
              <a:buNone/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Извольте цветок сей принять..."</a:t>
            </a:r>
          </a:p>
          <a:p>
            <a:pPr marL="0" indent="0">
              <a:buNone/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Смеется под звук клавесина,</a:t>
            </a:r>
          </a:p>
          <a:p>
            <a:pPr marL="0" indent="0">
              <a:buNone/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хочет кузину обнять.</a:t>
            </a:r>
          </a:p>
          <a:p>
            <a:pPr marL="0" indent="0">
              <a:buNone/>
            </a:pP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Уже вдоль газонов росистых</a:t>
            </a:r>
          </a:p>
          <a:p>
            <a:pPr marL="0" indent="0">
              <a:buNone/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туман бледно-белый ползет.</a:t>
            </a:r>
          </a:p>
          <a:p>
            <a:pPr marL="0" indent="0">
              <a:buNone/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волнах фиолетово-мглистых</a:t>
            </a:r>
          </a:p>
          <a:p>
            <a:pPr marL="0" indent="0">
              <a:buNone/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луна золотая плывет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81" t="5449" r="9267" b="15133"/>
          <a:stretch/>
        </p:blipFill>
        <p:spPr bwMode="auto">
          <a:xfrm>
            <a:off x="7092280" y="332656"/>
            <a:ext cx="1780733" cy="2607502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948264" y="3068960"/>
            <a:ext cx="406794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/>
              <a:t>Александра </a:t>
            </a:r>
            <a:r>
              <a:rPr lang="ru-RU" sz="1400" dirty="0" smtClean="0"/>
              <a:t>Дмитриевна</a:t>
            </a:r>
          </a:p>
          <a:p>
            <a:r>
              <a:rPr lang="ru-RU" sz="1400" dirty="0" smtClean="0"/>
              <a:t> Бугаева</a:t>
            </a:r>
            <a:r>
              <a:rPr lang="ru-RU" sz="1400" dirty="0"/>
              <a:t> </a:t>
            </a:r>
            <a:r>
              <a:rPr lang="ru-RU" sz="1400" dirty="0" smtClean="0"/>
              <a:t>(Егорова) </a:t>
            </a:r>
          </a:p>
          <a:p>
            <a:r>
              <a:rPr lang="ru-RU" sz="1400" dirty="0" smtClean="0"/>
              <a:t>(</a:t>
            </a:r>
            <a:r>
              <a:rPr lang="ru-RU" sz="1400" dirty="0"/>
              <a:t>1858—1922),</a:t>
            </a:r>
          </a:p>
          <a:p>
            <a:r>
              <a:rPr lang="ru-RU" sz="1400" dirty="0"/>
              <a:t>мать Андрея Белого</a:t>
            </a:r>
          </a:p>
        </p:txBody>
      </p:sp>
    </p:spTree>
    <p:extLst>
      <p:ext uri="{BB962C8B-B14F-4D97-AF65-F5344CB8AC3E}">
        <p14:creationId xmlns:p14="http://schemas.microsoft.com/office/powerpoint/2010/main" val="1253726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ион\Downloads\1588317035_1-p-foni-s-materyami-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417"/>
          <a:stretch/>
        </p:blipFill>
        <p:spPr bwMode="auto">
          <a:xfrm>
            <a:off x="0" y="-171400"/>
            <a:ext cx="9144000" cy="695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35696" y="116632"/>
            <a:ext cx="6995120" cy="706090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День матери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55776" y="879848"/>
            <a:ext cx="6336704" cy="5904656"/>
          </a:xfrm>
        </p:spPr>
        <p:txBody>
          <a:bodyPr>
            <a:normAutofit lnSpcReduction="10000"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День матери — международный праздник в честь матерей. В этот день принято поздравлять матерей и беременных женщин, в отличие от Международного женского дня, когда поздравления принимают все представительницы женского пола. В разных странах этот день приходится на разные даты. День матери в России отмечают в последнее воскресенье ноября.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В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России праздник День матери учреждён в 1998 году. Цель праздника — поддержать традиции бережного отношения к женщине, закрепить семейные устои, особо отметить значение в нашей жизни главного человека — матери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</a:t>
            </a:r>
          </a:p>
          <a:p>
            <a:pPr marL="0" indent="0">
              <a:buNone/>
            </a:pP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История праздника</a:t>
            </a:r>
          </a:p>
          <a:p>
            <a:pPr marL="0" indent="0">
              <a:buNone/>
            </a:pPr>
            <a:endParaRPr lang="ru-RU" sz="1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Чествование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женщины-матери имеет многовековую историю.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Праздник происходит от древнегреческого культа матери. Официальные мистерии с обрядами в честь Кибелы, или Реи, Великой матери богов, устраивались в мартовские иды во всей Малой Азии.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С XVII по XIX век в Великобритании отмечалось так называемое «Материнское воскресенье»  — во второе воскресенье Великого поста, посвящённое чествованию матерей по всей стране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1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3775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ион\Downloads\1588317035_1-p-foni-s-materyami-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17" r="18964"/>
          <a:stretch/>
        </p:blipFill>
        <p:spPr bwMode="auto">
          <a:xfrm>
            <a:off x="1" y="-21569"/>
            <a:ext cx="9143999" cy="695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-21569"/>
            <a:ext cx="8229600" cy="1143000"/>
          </a:xfrm>
        </p:spPr>
        <p:txBody>
          <a:bodyPr>
            <a:normAutofit/>
          </a:bodyPr>
          <a:lstStyle/>
          <a:p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Роман «Мать» – одно из лучших произведений М. Горького.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980728"/>
            <a:ext cx="8229600" cy="514543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«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Мать» — роман Максима Горького, написанный в 1906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году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 время путешествия автора в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США.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Прототипом главного героя Павла Власова был радикально настроенный рабочий Пётр Заломов, а описанные в книге события основаны на </a:t>
            </a:r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Сормовской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первомайской демонстрации 1902 года. В романе изображена борьба революционеров подпольщиков против самодержавия. Основной герой романа – пожилая жительница рабочих предместий, вставшая в ряды революционеров вслед за своим сыном, бросившим ради этого заниматься беспробудным пьянством.</a:t>
            </a:r>
            <a:endParaRPr lang="ru-RU" sz="1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940" y="3021225"/>
            <a:ext cx="1924717" cy="2952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465940" y="6309320"/>
            <a:ext cx="410606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/>
              <a:t>Обложка первого отдельного издания (1907)</a:t>
            </a: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755" y="3021225"/>
            <a:ext cx="2150601" cy="2685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5076056" y="5946960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600" dirty="0" smtClean="0"/>
              <a:t>Мать Горького Варвара </a:t>
            </a:r>
            <a:r>
              <a:rPr lang="ru-RU" sz="1600" dirty="0"/>
              <a:t>Васильевна, </a:t>
            </a:r>
            <a:endParaRPr lang="ru-RU" sz="1600" dirty="0" smtClean="0"/>
          </a:p>
          <a:p>
            <a:r>
              <a:rPr lang="ru-RU" sz="1600" dirty="0" smtClean="0"/>
              <a:t>урождённая </a:t>
            </a:r>
            <a:r>
              <a:rPr lang="ru-RU" sz="1600" dirty="0"/>
              <a:t>Каширина (1842—1879)</a:t>
            </a:r>
          </a:p>
        </p:txBody>
      </p:sp>
      <p:sp>
        <p:nvSpPr>
          <p:cNvPr id="11" name="Объект 2"/>
          <p:cNvSpPr txBox="1">
            <a:spLocks/>
          </p:cNvSpPr>
          <p:nvPr/>
        </p:nvSpPr>
        <p:spPr>
          <a:xfrm>
            <a:off x="2518970" y="2924944"/>
            <a:ext cx="3565198" cy="32012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Ленин, ознакомившись с романом в рукописи, отметил его своевременность. Произведение было переведено на многие языки. В советское время роман был включён в школьную программу и «канонизирован» как первое произведение социалистического реализма. Впоследствии сам Горький негативно отзывался о книге.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3586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ион\Downloads\1588317035_1-p-foni-s-materyami-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17" r="18964"/>
          <a:stretch/>
        </p:blipFill>
        <p:spPr bwMode="auto">
          <a:xfrm>
            <a:off x="0" y="-84247"/>
            <a:ext cx="9143999" cy="695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332656"/>
            <a:ext cx="8229600" cy="579350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В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романе отразились идеи «богостроительства», литературного </a:t>
            </a:r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евангелизма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Горький использовал библейские образы, сравнивает героев то с ангелами, то с апостолами, первомайская демонстрация названа «крестным ходом», главного героя автор сравнивает с Христом. Однако заповеди сильно переосмысливаются героями, и в итоге из-за повести против самого Горького было заведено уголовное дело с обвинением в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богохульстве.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ru-RU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Бертольт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Брехт в 1931 году пишет пьесу по мотивам романа совместно с </a:t>
            </a:r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Хансом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Эйслером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Златаном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Дудовым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Гюнтером </a:t>
            </a:r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Вайзенборном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В 1957 году Тихон Хренников написал по роману </a:t>
            </a:r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четырёхактную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оперу, которая тогда же была поставлена Большим театром. Роман был по меньшей мере четырежды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экранизирован.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313886"/>
            <a:ext cx="1944216" cy="31331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663279" y="4288759"/>
            <a:ext cx="64807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Горький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М. Мать / Горький М. : Художественная </a:t>
            </a:r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классика, — 169 с. 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807862" y="5234093"/>
            <a:ext cx="352827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4"/>
              </a:rPr>
              <a:t>https://</a:t>
            </a:r>
            <a:r>
              <a:rPr lang="en-US" dirty="0" smtClean="0">
                <a:hlinkClick r:id="rId4"/>
              </a:rPr>
              <a:t>www.book.ru/book/901492</a:t>
            </a:r>
            <a:endParaRPr lang="ru-RU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14851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ион\Downloads\1588317035_1-p-foni-s-materyami-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17" r="18964"/>
          <a:stretch/>
        </p:blipFill>
        <p:spPr bwMode="auto">
          <a:xfrm>
            <a:off x="-25152" y="-89115"/>
            <a:ext cx="9277672" cy="695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88640"/>
            <a:ext cx="8229600" cy="5937523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На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ранних этапах своего развития Есенин редко говорит о </a:t>
            </a:r>
            <a:endParaRPr lang="ru-RU" sz="1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матери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Её образ если и встречается, то, зачастую, приобретает </a:t>
            </a:r>
            <a:endParaRPr lang="ru-RU" sz="1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сказочное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звучание и используется автором в стихах, </a:t>
            </a:r>
            <a:endParaRPr lang="ru-RU" sz="1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написанных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мифическом ключе. На ранних этапах поэт </a:t>
            </a:r>
            <a:endParaRPr lang="ru-RU" sz="1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больше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упоминает о дедушке с бабушкой, чей дом навсегда </a:t>
            </a:r>
            <a:endParaRPr lang="ru-RU" sz="1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останется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памяти лирического героя как источник тепла и </a:t>
            </a:r>
            <a:endParaRPr lang="ru-RU" sz="1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мира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Наиболее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отчетливо образ матери начинает проявляться у </a:t>
            </a:r>
            <a:endParaRPr lang="ru-RU" sz="1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Есенина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последние годы его творчества. Разочаровавшись в </a:t>
            </a:r>
            <a:endParaRPr lang="ru-RU" sz="1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целом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ряде собственных убеждений и идеалов, поэт обращается </a:t>
            </a:r>
            <a:endParaRPr lang="ru-RU" sz="1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образу матери и родного дома как к единственному пристанищу человека в мрачном мире суровой действительности. Именно здесь герой его произведений ищет покоя и обретения гармонии. Исследователи отмечают, что в стихотворениях последних лет у Есенина все чаще звучит мотив блудного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сына.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Некоторые читатели убеждены, что поэт интуитивно предчувствовал скорую гибель и бессознательно искал защиты у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той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единственной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женщины, которая всегда будет к нему отзывчива,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милосердна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примет под своё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крыло.</a:t>
            </a:r>
          </a:p>
          <a:p>
            <a:pPr marL="0" indent="0">
              <a:buNone/>
            </a:pP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</a:t>
            </a:r>
          </a:p>
          <a:p>
            <a:pPr marL="0" indent="0">
              <a:buNone/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Есенин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С. А. Избранное / С. А. Есенин. — Москва : </a:t>
            </a:r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Аделант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pPr marL="0" indent="0">
              <a:buNone/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2011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— 288 c. — ISBN 978-5-93642-299-7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1" y="4005064"/>
            <a:ext cx="1680405" cy="25148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580152" y="5661248"/>
            <a:ext cx="396281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4"/>
              </a:rPr>
              <a:t>http://</a:t>
            </a:r>
            <a:r>
              <a:rPr lang="en-US" dirty="0" smtClean="0">
                <a:hlinkClick r:id="rId4"/>
              </a:rPr>
              <a:t>www.iprbookshop.ru/44142.html</a:t>
            </a:r>
            <a:endParaRPr lang="ru-RU" dirty="0" smtClean="0"/>
          </a:p>
          <a:p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2968" y="116632"/>
            <a:ext cx="2026870" cy="2520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57784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ион\Downloads\1588317035_1-p-foni-s-materyami-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17" r="18964"/>
          <a:stretch/>
        </p:blipFill>
        <p:spPr bwMode="auto">
          <a:xfrm>
            <a:off x="-34009" y="-17831"/>
            <a:ext cx="9178009" cy="695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980385" y="776213"/>
            <a:ext cx="4866728" cy="422684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Стихи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связанные с воспоминаниями о матери, занимают в раннем творчестве Цветаевой одно из важнейших мест. Её влияние на поэта было огромным. Цветаева считала, что обязана матери всем самым главным в себе. Ей позже посвятила она и страницы своей прозы «Мать и музыка», «Сказка матери» и т. 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0920" y="404664"/>
            <a:ext cx="1644656" cy="2335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588224" y="2768512"/>
            <a:ext cx="4158208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hlinkClick r:id="rId4"/>
              </a:rPr>
              <a:t>https://</a:t>
            </a:r>
            <a:r>
              <a:rPr lang="en-US" sz="1400" dirty="0" smtClean="0">
                <a:hlinkClick r:id="rId4"/>
              </a:rPr>
              <a:t>znanium.com/catalog</a:t>
            </a:r>
            <a:endParaRPr lang="ru-RU" sz="1400" dirty="0" smtClean="0">
              <a:hlinkClick r:id="rId4"/>
            </a:endParaRPr>
          </a:p>
          <a:p>
            <a:r>
              <a:rPr lang="en-US" sz="1400" dirty="0" smtClean="0">
                <a:hlinkClick r:id="rId4"/>
              </a:rPr>
              <a:t>/document?id=252848</a:t>
            </a:r>
            <a:endParaRPr lang="ru-RU" sz="1400" dirty="0" smtClean="0"/>
          </a:p>
          <a:p>
            <a:endParaRPr lang="ru-RU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3568731"/>
            <a:ext cx="1609768" cy="2285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308920" y="6001252"/>
            <a:ext cx="4572000" cy="80021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dirty="0">
                <a:hlinkClick r:id="rId6"/>
              </a:rPr>
              <a:t>https://</a:t>
            </a:r>
            <a:r>
              <a:rPr lang="en-US" sz="1400" dirty="0" smtClean="0">
                <a:hlinkClick r:id="rId6"/>
              </a:rPr>
              <a:t>znanium.com/catalog</a:t>
            </a:r>
            <a:endParaRPr lang="ru-RU" sz="1400" dirty="0" smtClean="0">
              <a:hlinkClick r:id="rId6"/>
            </a:endParaRPr>
          </a:p>
          <a:p>
            <a:r>
              <a:rPr lang="en-US" sz="1400" dirty="0" smtClean="0">
                <a:hlinkClick r:id="rId6"/>
              </a:rPr>
              <a:t>/document?id=252850</a:t>
            </a:r>
            <a:endParaRPr lang="ru-RU" sz="1400" dirty="0" smtClean="0"/>
          </a:p>
          <a:p>
            <a:endParaRPr lang="ru-RU" dirty="0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555411"/>
            <a:ext cx="1609768" cy="2285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2920" y="6057781"/>
            <a:ext cx="4572000" cy="80021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dirty="0">
                <a:hlinkClick r:id="rId8"/>
              </a:rPr>
              <a:t>https://</a:t>
            </a:r>
            <a:r>
              <a:rPr lang="en-US" sz="1400" dirty="0" smtClean="0">
                <a:hlinkClick r:id="rId8"/>
              </a:rPr>
              <a:t>znanium.com/catalog</a:t>
            </a:r>
            <a:endParaRPr lang="ru-RU" sz="1400" dirty="0" smtClean="0">
              <a:hlinkClick r:id="rId8"/>
            </a:endParaRPr>
          </a:p>
          <a:p>
            <a:r>
              <a:rPr lang="en-US" sz="1400" dirty="0" smtClean="0">
                <a:hlinkClick r:id="rId8"/>
              </a:rPr>
              <a:t>/document?id=252851</a:t>
            </a:r>
            <a:endParaRPr lang="ru-RU" sz="1400" dirty="0" smtClean="0"/>
          </a:p>
          <a:p>
            <a:endParaRPr lang="ru-RU" dirty="0"/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9" y="3519071"/>
            <a:ext cx="1635359" cy="2322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4561113" y="6001253"/>
            <a:ext cx="4572000" cy="80021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dirty="0">
                <a:hlinkClick r:id="rId10"/>
              </a:rPr>
              <a:t>https://</a:t>
            </a:r>
            <a:r>
              <a:rPr lang="en-US" sz="1400" dirty="0" smtClean="0">
                <a:hlinkClick r:id="rId10"/>
              </a:rPr>
              <a:t>znanium.com/catalog</a:t>
            </a:r>
            <a:endParaRPr lang="ru-RU" sz="1400" dirty="0" smtClean="0">
              <a:hlinkClick r:id="rId10"/>
            </a:endParaRPr>
          </a:p>
          <a:p>
            <a:r>
              <a:rPr lang="en-US" sz="1400" dirty="0" smtClean="0">
                <a:hlinkClick r:id="rId10"/>
              </a:rPr>
              <a:t>/document?id=252852</a:t>
            </a:r>
            <a:endParaRPr lang="ru-RU" sz="1400" dirty="0" smtClean="0"/>
          </a:p>
          <a:p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6732240" y="5919882"/>
            <a:ext cx="2411759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hlinkClick r:id="rId11"/>
              </a:rPr>
              <a:t>https://</a:t>
            </a:r>
            <a:r>
              <a:rPr lang="en-US" sz="1400" dirty="0" smtClean="0">
                <a:hlinkClick r:id="rId11"/>
              </a:rPr>
              <a:t>znanium.com/catalog</a:t>
            </a:r>
            <a:endParaRPr lang="ru-RU" sz="1400" dirty="0" smtClean="0">
              <a:hlinkClick r:id="rId11"/>
            </a:endParaRPr>
          </a:p>
          <a:p>
            <a:r>
              <a:rPr lang="en-US" sz="1400" dirty="0" smtClean="0">
                <a:hlinkClick r:id="rId11"/>
              </a:rPr>
              <a:t>/document?id=252853</a:t>
            </a:r>
            <a:endParaRPr lang="ru-RU" sz="1400" dirty="0" smtClean="0"/>
          </a:p>
          <a:p>
            <a:endParaRPr lang="ru-RU" dirty="0"/>
          </a:p>
        </p:txBody>
      </p:sp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9582" y="3460865"/>
            <a:ext cx="1728833" cy="2454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954" y="776213"/>
            <a:ext cx="1497597" cy="1963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36079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ион\Downloads\1588317035_1-p-foni-s-materyami-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62" r="19417"/>
          <a:stretch/>
        </p:blipFill>
        <p:spPr bwMode="auto">
          <a:xfrm>
            <a:off x="0" y="-99392"/>
            <a:ext cx="9144000" cy="695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332656"/>
            <a:ext cx="5544616" cy="4525963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Мудрец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нашего века Расул Гамзатов сказал: «Нам бы не только любить, но и молиться за матерей следует, и не потому, что они молятся за нас, а по внутренней потребности». Мать – начало всех начал, неиссякаемый источник добра, </a:t>
            </a:r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всепонимания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всепрощения. Мать – опора земли. Жизнелюбием матери, её милосердием и бескорыстием крепнет и умножается семья. </a:t>
            </a:r>
            <a:endParaRPr lang="ru-RU" sz="1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В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народе говорят: несчастлива семья, где женщина грустна. Не может быть счастливой и страна, где не устроены семьи, где нарушен или же не создан семейный лад, семейный уют. Благополучие семьи зависит от матери, от её внутреннего состояния, улыбки, тёплого взгляда. По отношению к женщине определяется зрелость общества, а нашей заботой о матерях – его нравственная высота или, наоборот, порочность и духовная нищета.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476672"/>
            <a:ext cx="2445279" cy="3650096"/>
          </a:xfrm>
          <a:prstGeom prst="rect">
            <a:avLst/>
          </a:prstGeom>
          <a:noFill/>
          <a:ln>
            <a:noFill/>
          </a:ln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598"/>
          <a:stretch/>
        </p:blipFill>
        <p:spPr bwMode="auto">
          <a:xfrm>
            <a:off x="611560" y="4481195"/>
            <a:ext cx="1403935" cy="2016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178150" y="4325940"/>
            <a:ext cx="28583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prstClr val="black"/>
                </a:solidFill>
              </a:rPr>
              <a:t>Расул Гамзатов с матерью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586066" y="5085184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i="1" dirty="0">
                <a:solidFill>
                  <a:prstClr val="black"/>
                </a:solidFill>
              </a:rPr>
              <a:t>«Мать уйдет, в душе оставив рану.</a:t>
            </a:r>
          </a:p>
          <a:p>
            <a:r>
              <a:rPr lang="ru-RU" b="1" i="1" dirty="0">
                <a:solidFill>
                  <a:prstClr val="black"/>
                </a:solidFill>
              </a:rPr>
              <a:t>Мать умрет, и боли не унять…</a:t>
            </a:r>
          </a:p>
          <a:p>
            <a:r>
              <a:rPr lang="ru-RU" b="1" i="1" dirty="0">
                <a:solidFill>
                  <a:prstClr val="black"/>
                </a:solidFill>
              </a:rPr>
              <a:t>Заклинаю: берегите маму!</a:t>
            </a:r>
          </a:p>
          <a:p>
            <a:r>
              <a:rPr lang="ru-RU" b="1" i="1" dirty="0">
                <a:solidFill>
                  <a:prstClr val="black"/>
                </a:solidFill>
              </a:rPr>
              <a:t>Дети мира, берегите мать</a:t>
            </a:r>
            <a:r>
              <a:rPr lang="ru-RU" b="1" i="1" dirty="0" smtClean="0">
                <a:solidFill>
                  <a:prstClr val="black"/>
                </a:solidFill>
              </a:rPr>
              <a:t>!»</a:t>
            </a:r>
            <a:endParaRPr lang="ru-RU" b="1" i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5880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ион\Downloads\1588317035_1-p-foni-s-materyami-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17" r="3350"/>
          <a:stretch/>
        </p:blipFill>
        <p:spPr bwMode="auto">
          <a:xfrm>
            <a:off x="0" y="-75254"/>
            <a:ext cx="9144000" cy="695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16632"/>
            <a:ext cx="7139136" cy="6264696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Образ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матери извечно нёс на себе черты драматизма. И стал выглядеть ещё более трагично на фоне великой и страшной в своей ожесточённости минувшей войны. Кто более матери перенёс страданий в эту пору?  </a:t>
            </a:r>
          </a:p>
          <a:p>
            <a:pPr marL="0" indent="0">
              <a:buNone/>
            </a:pPr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 разве об этом расскажешь – </a:t>
            </a:r>
          </a:p>
          <a:p>
            <a:pPr marL="0" indent="0">
              <a:buNone/>
            </a:pPr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какие ты годы жила!</a:t>
            </a:r>
          </a:p>
          <a:p>
            <a:pPr marL="0" indent="0">
              <a:buNone/>
            </a:pPr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Какая безмерная тяжесть</a:t>
            </a:r>
          </a:p>
          <a:p>
            <a:pPr marL="0" indent="0">
              <a:buNone/>
            </a:pPr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женские плечи легла!</a:t>
            </a:r>
          </a:p>
          <a:p>
            <a:pPr>
              <a:buFontTx/>
              <a:buChar char="-"/>
            </a:pP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так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пишет М, Исаковский в </a:t>
            </a:r>
            <a:endParaRPr lang="ru-RU" sz="1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своем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стихотворении.. </a:t>
            </a:r>
            <a:endParaRPr lang="ru-RU" sz="1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Tx/>
              <a:buChar char="-"/>
            </a:pP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1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1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1400" dirty="0" smtClean="0">
                <a:solidFill>
                  <a:srgbClr val="000000"/>
                </a:solidFill>
                <a:latin typeface="Verdana"/>
              </a:rPr>
              <a:t>                                                           </a:t>
            </a:r>
          </a:p>
          <a:p>
            <a:pPr marL="0" indent="0">
              <a:buNone/>
            </a:pPr>
            <a:r>
              <a:rPr lang="ru-RU" sz="1200" dirty="0">
                <a:solidFill>
                  <a:srgbClr val="000000"/>
                </a:solidFill>
                <a:latin typeface="Verdana"/>
              </a:rPr>
              <a:t> </a:t>
            </a:r>
            <a:r>
              <a:rPr lang="ru-RU" sz="1200" dirty="0" smtClean="0">
                <a:solidFill>
                  <a:srgbClr val="000000"/>
                </a:solidFill>
                <a:latin typeface="Verdana"/>
              </a:rPr>
              <a:t>                                                                     </a:t>
            </a:r>
            <a:r>
              <a:rPr lang="ru-RU" sz="1200" dirty="0" err="1" smtClean="0">
                <a:solidFill>
                  <a:srgbClr val="000000"/>
                </a:solidFill>
                <a:latin typeface="Verdana"/>
              </a:rPr>
              <a:t>Коржев</a:t>
            </a:r>
            <a:r>
              <a:rPr lang="ru-RU" sz="1200" dirty="0" smtClean="0">
                <a:solidFill>
                  <a:srgbClr val="000000"/>
                </a:solidFill>
                <a:latin typeface="Verdana"/>
              </a:rPr>
              <a:t> </a:t>
            </a:r>
            <a:r>
              <a:rPr lang="ru-RU" sz="1200" dirty="0">
                <a:solidFill>
                  <a:srgbClr val="000000"/>
                </a:solidFill>
                <a:latin typeface="Verdana"/>
              </a:rPr>
              <a:t>Г.М. Мать. Из серии </a:t>
            </a:r>
            <a:endParaRPr lang="ru-RU" sz="1200" dirty="0" smtClean="0">
              <a:solidFill>
                <a:srgbClr val="000000"/>
              </a:solidFill>
              <a:latin typeface="Verdana"/>
            </a:endParaRPr>
          </a:p>
          <a:p>
            <a:pPr marL="0" indent="0">
              <a:buNone/>
            </a:pPr>
            <a:r>
              <a:rPr lang="ru-RU" sz="1200" dirty="0" smtClean="0">
                <a:solidFill>
                  <a:srgbClr val="000000"/>
                </a:solidFill>
                <a:latin typeface="Verdana"/>
              </a:rPr>
              <a:t>                                                                  "</a:t>
            </a:r>
            <a:r>
              <a:rPr lang="ru-RU" sz="1200" dirty="0">
                <a:solidFill>
                  <a:srgbClr val="000000"/>
                </a:solidFill>
                <a:latin typeface="Verdana"/>
              </a:rPr>
              <a:t>Опаленные огнем войны". 1964.</a:t>
            </a:r>
            <a:endParaRPr lang="ru-RU" sz="1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16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Лицо </a:t>
            </a:r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морщинами увенчано,</a:t>
            </a:r>
          </a:p>
          <a:p>
            <a:pPr marL="0" indent="0">
              <a:buNone/>
            </a:pPr>
            <a:r>
              <a:rPr lang="ru-RU" sz="1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Седая </a:t>
            </a:r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прядь, платком прикрытая,</a:t>
            </a:r>
          </a:p>
          <a:p>
            <a:pPr marL="0" indent="0">
              <a:buNone/>
            </a:pPr>
            <a:r>
              <a:rPr lang="ru-RU" sz="1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Скорбит </a:t>
            </a:r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над вами матерь-женщина,</a:t>
            </a:r>
          </a:p>
          <a:p>
            <a:pPr marL="0" indent="0">
              <a:buNone/>
            </a:pPr>
            <a:r>
              <a:rPr lang="ru-RU" sz="1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Слезой </a:t>
            </a:r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небесною омытая.</a:t>
            </a:r>
          </a:p>
          <a:p>
            <a:pPr marL="0" indent="0">
              <a:buNone/>
            </a:pP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                        </a:t>
            </a:r>
            <a:r>
              <a:rPr lang="ru-RU" sz="1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Нияра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Самкова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980728"/>
            <a:ext cx="3240360" cy="2912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137" y="2581205"/>
            <a:ext cx="2099184" cy="2623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33"/>
          <a:stretch/>
        </p:blipFill>
        <p:spPr bwMode="auto">
          <a:xfrm>
            <a:off x="2123729" y="4130868"/>
            <a:ext cx="1528832" cy="23653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24721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ион\Downloads\1588317035_1-p-foni-s-materyami-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417"/>
          <a:stretch/>
        </p:blipFill>
        <p:spPr bwMode="auto">
          <a:xfrm>
            <a:off x="-65044" y="-16633"/>
            <a:ext cx="9317564" cy="695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-171400"/>
            <a:ext cx="8229600" cy="1143000"/>
          </a:xfrm>
        </p:spPr>
        <p:txBody>
          <a:bodyPr>
            <a:normAutofit/>
          </a:bodyPr>
          <a:lstStyle/>
          <a:p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Мудрые 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слова великих людей о 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маме.</a:t>
            </a:r>
            <a:endParaRPr lang="ru-RU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2267744" y="836712"/>
            <a:ext cx="6876256" cy="602128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ru-RU" sz="1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Знаменитые </a:t>
            </a:r>
            <a:r>
              <a:rPr lang="ru-RU" sz="1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философы, поэты и писатели, конечно же, не могли обойти своим вниманием такую тему. В цитатах о маме великих людей раскрыт весь священный смысл материнства. Они лишний раз напоминают нам о том, что человек, подаривший нам самое дорогое – жизнь, заслуживает вечной благодарности</a:t>
            </a:r>
            <a:r>
              <a:rPr lang="ru-RU" sz="1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endParaRPr lang="ru-RU" sz="17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17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«Сердце матери – это бездна, в глубине которой всегда найдется прощение».</a:t>
            </a:r>
          </a:p>
          <a:p>
            <a:pPr marL="0" indent="0">
              <a:buNone/>
            </a:pPr>
            <a:r>
              <a:rPr lang="ru-RU" sz="1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           Оноре </a:t>
            </a:r>
            <a:r>
              <a:rPr lang="ru-RU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 Бальзак</a:t>
            </a:r>
          </a:p>
          <a:p>
            <a:pPr marL="0" indent="0">
              <a:buNone/>
            </a:pPr>
            <a:endParaRPr lang="ru-RU" sz="11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17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«Бог не мог быть везде, поэтому он создал матерей».</a:t>
            </a:r>
          </a:p>
          <a:p>
            <a:pPr marL="0" indent="0">
              <a:buNone/>
            </a:pPr>
            <a:r>
              <a:rPr lang="ru-RU" sz="1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            </a:t>
            </a:r>
            <a:r>
              <a:rPr lang="ru-RU" sz="1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Редьярд</a:t>
            </a:r>
            <a:r>
              <a:rPr lang="ru-RU" sz="1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Киплинг</a:t>
            </a:r>
          </a:p>
          <a:p>
            <a:pPr marL="0" indent="0">
              <a:buNone/>
            </a:pPr>
            <a:endParaRPr lang="ru-RU" sz="11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17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«Мы будем вечно прославлять ту женщину, чье имя – Мать».</a:t>
            </a:r>
          </a:p>
          <a:p>
            <a:pPr marL="0" indent="0">
              <a:buNone/>
            </a:pPr>
            <a:r>
              <a:rPr lang="ru-RU" sz="1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            Мусса </a:t>
            </a:r>
            <a:r>
              <a:rPr lang="ru-RU" sz="1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Джалиль</a:t>
            </a:r>
            <a:endParaRPr lang="ru-RU" sz="1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11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17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«Мы любим сестру, и жену, и отца, но в муках мы мать вспоминаем!»</a:t>
            </a:r>
          </a:p>
          <a:p>
            <a:pPr marL="0" indent="0">
              <a:buNone/>
            </a:pPr>
            <a:r>
              <a:rPr lang="ru-RU" sz="1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             Николай </a:t>
            </a:r>
            <a:r>
              <a:rPr lang="ru-RU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Некрасов</a:t>
            </a:r>
          </a:p>
          <a:p>
            <a:pPr marL="0" indent="0">
              <a:buNone/>
            </a:pPr>
            <a:endParaRPr lang="ru-RU" sz="11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17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«Ясновидение матери не дается никому. Между матерью и ребенком протянуты какие-то тайные невидимые нити, благодаря которым каждое потрясение в его душе болью отдается в ее сердце и каждая удача ощущается как радостное событие собственной жизни».</a:t>
            </a:r>
          </a:p>
          <a:p>
            <a:pPr marL="0" indent="0">
              <a:buNone/>
            </a:pPr>
            <a:r>
              <a:rPr lang="ru-RU" sz="1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                Оноре </a:t>
            </a:r>
            <a:r>
              <a:rPr lang="ru-RU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 Бальзак</a:t>
            </a:r>
          </a:p>
          <a:p>
            <a:pPr marL="0" indent="0">
              <a:buNone/>
            </a:pPr>
            <a:endParaRPr lang="ru-RU" sz="17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8639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ион\Downloads\1588317035_1-p-foni-s-materyami-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17" r="3350"/>
          <a:stretch/>
        </p:blipFill>
        <p:spPr bwMode="auto">
          <a:xfrm>
            <a:off x="0" y="-84247"/>
            <a:ext cx="9144000" cy="695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0"/>
            <a:ext cx="7704856" cy="7533456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«Мать чего глазами не увидит, так у нее сердце вещун, она сердцем может чувствовать».</a:t>
            </a:r>
          </a:p>
          <a:p>
            <a:pPr marL="0" indent="0">
              <a:buNone/>
            </a:pP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                    Александр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Островский</a:t>
            </a:r>
          </a:p>
          <a:p>
            <a:pPr marL="0" indent="0">
              <a:buNone/>
            </a:pPr>
            <a:endParaRPr lang="ru-RU" sz="1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«Самое прекрасное слово на земле – мама. Это первое слово, которое </a:t>
            </a:r>
            <a:endParaRPr lang="ru-RU" sz="16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1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произносит </a:t>
            </a:r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человек, и звучит оно на всех языках одинаково нежно. У мамы </a:t>
            </a:r>
            <a:endParaRPr lang="ru-RU" sz="16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1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самые </a:t>
            </a:r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добрые и ласковые руки, они все умеют. У мамы самое верное и чуткое сердце – в нем никогда не гаснет любовь, оно ни к чему не остается равнодушным. И сколько бы ни было тебе лет, тебе всегда нужна мать, ее ласка, ее взгляд. И чем больше твоя любовь к матери, тем радостнее и светлее жизнь»</a:t>
            </a:r>
          </a:p>
          <a:p>
            <a:pPr marL="0" indent="0">
              <a:buNone/>
            </a:pP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                             Зоя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Воскресенская</a:t>
            </a:r>
          </a:p>
          <a:p>
            <a:pPr marL="0" indent="0">
              <a:buNone/>
            </a:pPr>
            <a:endParaRPr lang="ru-RU" sz="1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«Мать – это самое трогательное из всего, что есть на земле. Мать – это значит: прощать и приносить себя в жертву».</a:t>
            </a:r>
          </a:p>
          <a:p>
            <a:pPr marL="0" indent="0">
              <a:buNone/>
            </a:pP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                             Эрих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Мария Ремарк</a:t>
            </a:r>
          </a:p>
          <a:p>
            <a:pPr marL="0" indent="0">
              <a:buNone/>
            </a:pPr>
            <a:endParaRPr lang="ru-RU" sz="1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«Нет ничего святее и бескорыстнее любви матери; всякая привязанность, всякая любовь, всякая страсть или слаба, или своекорыстна в сравнении с нею».</a:t>
            </a:r>
          </a:p>
          <a:p>
            <a:pPr marL="0" indent="0">
              <a:buNone/>
            </a:pP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Виссарион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Григорьевич Белинский</a:t>
            </a:r>
          </a:p>
          <a:p>
            <a:pPr marL="0" indent="0">
              <a:buNone/>
            </a:pP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1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Восславим женщину-Мать, чья любовь не знает преград, чьей грудью вскормлен весь мир!»</a:t>
            </a:r>
          </a:p>
          <a:p>
            <a:pPr marL="0" indent="0">
              <a:buNone/>
            </a:pPr>
            <a:r>
              <a:rPr lang="ru-RU" sz="1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Все прекрасное в человеке – от лучей солнца и от молока Матери».</a:t>
            </a:r>
          </a:p>
          <a:p>
            <a:pPr marL="0" indent="0">
              <a:buNone/>
            </a:pP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                                     Максим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Горький</a:t>
            </a:r>
          </a:p>
          <a:p>
            <a:pPr marL="0" indent="0">
              <a:buNone/>
            </a:pP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0317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ион\Downloads\1588317035_1-p-foni-s-materyami-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17" r="3350"/>
          <a:stretch/>
        </p:blipFill>
        <p:spPr bwMode="auto">
          <a:xfrm>
            <a:off x="0" y="-84247"/>
            <a:ext cx="9144000" cy="695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131840" y="260648"/>
            <a:ext cx="4248472" cy="6873145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В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США День матери впервые публично был поддержан известной американской пацифисткой Джулией Уорд </a:t>
            </a:r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Хоув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1872 году. «День матери» по версии Джулии Уорд — день единства матерей в борьбе за мир во всём мире. Концепция Джулии Уорд не нашла широкой поддержки ни в США, ни в других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странах.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В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1907 году американка Анна Джарвис из Филадельфии выступила с инициативой чествования матерей в память о своей матери. Анна написала письма в государственные учреждения, законодательные органы и выдающимся лицам с предложением один день в году посвятить чествованию матерей. В 1910 году штат Виргиния первый признал День Матери официальным праздником. В 1914 году президент США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Вильсон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объявил второе воскресенье мая национальным праздником в честь всех американских матерей.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Вслед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 США второе воскресенье мая объявили праздником 23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страны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96752"/>
            <a:ext cx="2782497" cy="403244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1721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ион\Downloads\1588317035_1-p-foni-s-materyami-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417"/>
          <a:stretch/>
        </p:blipFill>
        <p:spPr bwMode="auto">
          <a:xfrm>
            <a:off x="0" y="-99392"/>
            <a:ext cx="9144000" cy="695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35696" y="-3111"/>
            <a:ext cx="7067128" cy="720080"/>
          </a:xfrm>
        </p:spPr>
        <p:txBody>
          <a:bodyPr>
            <a:normAutofit/>
          </a:bodyPr>
          <a:lstStyle/>
          <a:p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Символика и обычаи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699792" y="764704"/>
            <a:ext cx="6059016" cy="576064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В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США и Австралии существует традиция носить в этот день на одежде цветок гвоздики. Причём цвет имеет значение, так цветная гвоздика говорит о том, что мать человека жива, а белые цветы прикалывают к одежде в память об ушедших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матерях.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1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1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1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1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В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России уже несколько лет проходит Всероссийская социальная акция ко Дню матери, «Мама, я тебя люблю!». В предпраздничную неделю в рамках акции проходит ряд мероприятий, в частности раздача </a:t>
            </a:r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промооткрыток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которые можно отправить почтой или просто подарить маме. Символом социальной акции является незабудка — легендарный цветок, который, по поверьям, обладает чудесной силой возвращать память людям, забывшим своих родных и близких.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2157896"/>
            <a:ext cx="2952328" cy="1912932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3694" y="2169659"/>
            <a:ext cx="2790038" cy="1911176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01589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ион\Downloads\1588317035_1-p-foni-s-materyami-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17" r="17912"/>
          <a:stretch/>
        </p:blipFill>
        <p:spPr bwMode="auto">
          <a:xfrm>
            <a:off x="0" y="-84247"/>
            <a:ext cx="9144000" cy="695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16632"/>
            <a:ext cx="8229600" cy="6264696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Мамино сердце доброе, славное</a:t>
            </a:r>
          </a:p>
          <a:p>
            <a:pPr marL="0" indent="0">
              <a:buNone/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самого детства для нас оно главное,</a:t>
            </a:r>
          </a:p>
          <a:p>
            <a:pPr marL="0" indent="0">
              <a:buNone/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обласкает, и приголубит,</a:t>
            </a:r>
          </a:p>
          <a:p>
            <a:pPr marL="0" indent="0">
              <a:buNone/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Пусть пожурит, но все равно любит.</a:t>
            </a:r>
          </a:p>
          <a:p>
            <a:pPr marL="0" indent="0">
              <a:buNone/>
            </a:pP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Часто мы мам своих зря обижаем,</a:t>
            </a:r>
          </a:p>
          <a:p>
            <a:pPr marL="0" indent="0">
              <a:buNone/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Слез их не чувствуем, не замечаем</a:t>
            </a:r>
          </a:p>
          <a:p>
            <a:pPr marL="0" indent="0">
              <a:buNone/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потому в этот день скажу вам —</a:t>
            </a:r>
          </a:p>
          <a:p>
            <a:pPr marL="0" indent="0">
              <a:buNone/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 берегите своих милых мам.</a:t>
            </a:r>
          </a:p>
          <a:p>
            <a:pPr marL="0" indent="0">
              <a:buNone/>
            </a:pP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Сколько для нас они силы потратили,</a:t>
            </a:r>
          </a:p>
          <a:p>
            <a:pPr marL="0" indent="0">
              <a:buNone/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 вспоминайте не только в День матери,</a:t>
            </a:r>
          </a:p>
          <a:p>
            <a:pPr marL="0" indent="0">
              <a:buNone/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Сколько ночей ради нас не доспали</a:t>
            </a:r>
          </a:p>
          <a:p>
            <a:pPr marL="0" indent="0">
              <a:buNone/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разделяли все наши печали.</a:t>
            </a:r>
          </a:p>
          <a:p>
            <a:pPr marL="0" indent="0">
              <a:buNone/>
            </a:pP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Всех поздравляю я с праздником этим,</a:t>
            </a:r>
          </a:p>
          <a:p>
            <a:pPr marL="0" indent="0">
              <a:buNone/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Всех матерей на огромной планете</a:t>
            </a:r>
          </a:p>
          <a:p>
            <a:pPr marL="0" indent="0">
              <a:buNone/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всех детей ― и взрослых, и малых</a:t>
            </a:r>
          </a:p>
          <a:p>
            <a:pPr marL="0" indent="0">
              <a:buNone/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тем, что у них есть прекрасные мамы!</a:t>
            </a:r>
          </a:p>
          <a:p>
            <a:pPr marL="0" indent="0">
              <a:buNone/>
            </a:pP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© http://pozdravok.ru/pozdravleniya/prazdniki/den-materi/3.htm</a:t>
            </a:r>
          </a:p>
        </p:txBody>
      </p:sp>
      <p:pic>
        <p:nvPicPr>
          <p:cNvPr id="2050" name="Picture 2" descr="C:\Users\ион\Downloads\b3a6b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3433" y="908721"/>
            <a:ext cx="4320480" cy="432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0317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ион\Downloads\1588317035_1-p-foni-s-materyami-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17" r="19474"/>
          <a:stretch/>
        </p:blipFill>
        <p:spPr bwMode="auto">
          <a:xfrm>
            <a:off x="0" y="-84247"/>
            <a:ext cx="9144000" cy="695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123728" y="2996952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День матери — праздник добра и тепла,</a:t>
            </a:r>
          </a:p>
          <a:p>
            <a:pPr marL="0" indent="0">
              <a:buNone/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каждого мама нужна и важна,</a:t>
            </a:r>
          </a:p>
          <a:p>
            <a:pPr marL="0" indent="0">
              <a:buNone/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 труд ваш нелегкий — земельный поклон,</a:t>
            </a:r>
          </a:p>
          <a:p>
            <a:pPr marL="0" indent="0">
              <a:buNone/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Пусть будет безоблачным ваш небосклон!</a:t>
            </a:r>
          </a:p>
          <a:p>
            <a:pPr marL="0" indent="0">
              <a:buNone/>
            </a:pP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Пусть радуют детки любых возрастов</a:t>
            </a:r>
          </a:p>
          <a:p>
            <a:pPr marL="0" indent="0">
              <a:buNone/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в праздник подарят охапку цветов</a:t>
            </a:r>
          </a:p>
          <a:p>
            <a:pPr marL="0" indent="0">
              <a:buNone/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пусть вся любовь, что ребенку дана,</a:t>
            </a:r>
          </a:p>
          <a:p>
            <a:pPr marL="0" indent="0">
              <a:buNone/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Заботой и лаской вернётся сполна!</a:t>
            </a:r>
          </a:p>
          <a:p>
            <a:pPr marL="0" indent="0">
              <a:buNone/>
            </a:pP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© http://pozdravok.ru/pozdravleniya/prazdniki/den-materi/4.htm</a:t>
            </a:r>
          </a:p>
        </p:txBody>
      </p:sp>
      <p:pic>
        <p:nvPicPr>
          <p:cNvPr id="4" name="Picture 2" descr="C:\Users\ион\Downloads\5724c8f1d031515467b0f0bd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16632"/>
            <a:ext cx="7482026" cy="3816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7376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ион\Downloads\1588317035_1-p-foni-s-materyami-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03" r="19417"/>
          <a:stretch/>
        </p:blipFill>
        <p:spPr bwMode="auto">
          <a:xfrm>
            <a:off x="1" y="-4801"/>
            <a:ext cx="9144000" cy="695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5888" y="3045192"/>
            <a:ext cx="8229600" cy="380029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Чудесный праздник есть на свете,</a:t>
            </a:r>
          </a:p>
          <a:p>
            <a:pPr marL="0" indent="0">
              <a:buNone/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Его должны ценить все дети,</a:t>
            </a:r>
          </a:p>
          <a:p>
            <a:pPr marL="0" indent="0">
              <a:buNone/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Он всех прекрасней и добрей,</a:t>
            </a:r>
          </a:p>
          <a:p>
            <a:pPr marL="0" indent="0">
              <a:buNone/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Блистательный День матерей.</a:t>
            </a:r>
          </a:p>
          <a:p>
            <a:pPr marL="0" indent="0">
              <a:buNone/>
            </a:pP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Пусть будут счастливы все мамы,</a:t>
            </a:r>
          </a:p>
          <a:p>
            <a:pPr marL="0" indent="0">
              <a:buNone/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Что нас хранят, не спят ночами,</a:t>
            </a:r>
          </a:p>
          <a:p>
            <a:pPr marL="0" indent="0">
              <a:buNone/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Ангел их убережет</a:t>
            </a:r>
          </a:p>
          <a:p>
            <a:pPr marL="0" indent="0">
              <a:buNone/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 зла, печалей и забот!</a:t>
            </a:r>
          </a:p>
          <a:p>
            <a:pPr marL="0" indent="0">
              <a:buNone/>
            </a:pP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© http://pozdravok.ru/pozdravleniya/prazdniki/den-materi/2.htm</a:t>
            </a:r>
          </a:p>
          <a:p>
            <a:pPr marL="0" indent="0">
              <a:buNone/>
            </a:pP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5" r="4095"/>
          <a:stretch/>
        </p:blipFill>
        <p:spPr bwMode="auto">
          <a:xfrm>
            <a:off x="4580688" y="2708920"/>
            <a:ext cx="3944753" cy="2927405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 descr="C:\Users\ион\Downloads\blue_and_yellow_flower_clipart_7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8965569" cy="2425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8608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ион\Downloads\1588317035_1-p-foni-s-materyami-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17" r="18964"/>
          <a:stretch/>
        </p:blipFill>
        <p:spPr bwMode="auto">
          <a:xfrm>
            <a:off x="-11427" y="-84247"/>
            <a:ext cx="9143999" cy="695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5772" y="-243408"/>
            <a:ext cx="8229600" cy="1584176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 матери в русской поэзии.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51920" y="1600200"/>
            <a:ext cx="4834880" cy="4525963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Образ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матери издавна присущ русской поэзии и русской культуре в целом. Эта тема занимает важное место как в классической, так и в современной поэзии. Более того, русский образ матери является национальным культурным символом, не утратившим своего высокого значения с древнейших времен до наших дней. Характерно, что образ матери, вырастая из образа конкретного человека, матери поэта, становится символом Родины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Образ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матери в русской поэзии преемственно связан с фольклорной традицией. Уже в фольклорных произведениях – в свадебных и похоронных песнях – возникает образ матери. В духовных стихах этот образ предстаёт через образ Богоматери, особо чтимый на Руси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063" y="1556792"/>
            <a:ext cx="3187708" cy="3960440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90045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ион\Downloads\1588317035_1-p-foni-s-materyami-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17" r="3350"/>
          <a:stretch/>
        </p:blipFill>
        <p:spPr bwMode="auto">
          <a:xfrm>
            <a:off x="0" y="-99392"/>
            <a:ext cx="9144000" cy="695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332656"/>
            <a:ext cx="6635080" cy="5793507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В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поэзии XIX века тема матери в первую очередь связана с именами М. Ю. Лермонтова и Н. А. Некрасова. В творчестве этих поэтов образу матери придавалось большое значение. Можно утверждать, что именно с творчества М. Ю. Лермонтова изображение матери начинает входить в классическую поэзию. У А. С. Пушкина нет ни одного стихотворения, посвящённого матери, в творчестве М. Ю. Лермонтова их насчитывается несколько. Например, «Кавказ», «Ангел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В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мировой литературе образ матери является одним из наиболее почитаемых. Русские прозаики и поэты тоже неоднократно обращались к нему, но в литературе XIX века более полное и трогательное воплощение образ матери получил в творчестве Н. А. Некрасова.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До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конца своих дней Н. А. Некрасов хранил в </a:t>
            </a:r>
            <a:endParaRPr lang="ru-RU" sz="1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памяти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светлый образ родной матери. Поэт </a:t>
            </a:r>
            <a:endParaRPr lang="ru-RU" sz="1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посвятил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ей стихотворения «Последние песни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»,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«Рыцарь на час», поэму «Мать». Он очень </a:t>
            </a:r>
            <a:endParaRPr lang="ru-RU" sz="1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тосковал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ней во время учебы в ярославской </a:t>
            </a:r>
            <a:endParaRPr lang="ru-RU" sz="1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гимназии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а потом в Петербурге, в годы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тяжелой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самостоятельной жизни его согревало чувство </a:t>
            </a:r>
            <a:endParaRPr lang="ru-RU" sz="1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глубокой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привязанности и любви к матери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3537722"/>
            <a:ext cx="2206495" cy="2849530"/>
          </a:xfrm>
          <a:prstGeom prst="rect">
            <a:avLst/>
          </a:prstGeom>
          <a:noFill/>
          <a:ln>
            <a:noFill/>
          </a:ln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043608" y="5949279"/>
            <a:ext cx="395172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 smtClean="0"/>
              <a:t>Мать Лермонтова</a:t>
            </a:r>
          </a:p>
          <a:p>
            <a:r>
              <a:rPr lang="ru-RU" sz="1600" dirty="0" smtClean="0"/>
              <a:t>Мария Михайловна Арсеньева (1795-1817)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715096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546</TotalTime>
  <Words>3247</Words>
  <Application>Microsoft Office PowerPoint</Application>
  <PresentationFormat>Экран (4:3)</PresentationFormat>
  <Paragraphs>396</Paragraphs>
  <Slides>27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28" baseType="lpstr">
      <vt:lpstr>Тема Office</vt:lpstr>
      <vt:lpstr> 29 ноября 2020 года      День матери в России</vt:lpstr>
      <vt:lpstr>День матери</vt:lpstr>
      <vt:lpstr>Презентация PowerPoint</vt:lpstr>
      <vt:lpstr>Символика и обычаи</vt:lpstr>
      <vt:lpstr>Презентация PowerPoint</vt:lpstr>
      <vt:lpstr>Презентация PowerPoint</vt:lpstr>
      <vt:lpstr>Презентация PowerPoint</vt:lpstr>
      <vt:lpstr>Образ матери в русской поэзии.</vt:lpstr>
      <vt:lpstr>Презентация PowerPoint</vt:lpstr>
      <vt:lpstr>Презентация PowerPoint</vt:lpstr>
      <vt:lpstr>Николай Алексеевич Некрасов</vt:lpstr>
      <vt:lpstr>МАРИНА ИВАНОВНА ЦВЕТАЕВА</vt:lpstr>
      <vt:lpstr>СЕРГЕЙ АЛЕКСАНДРОВИЧ ЕСЕНИН</vt:lpstr>
      <vt:lpstr>АЛЕКСАНДР АЛЕКСАНДРОВИЧ БЛОК</vt:lpstr>
      <vt:lpstr>АЛЕКСЕЙ НИКОЛАЕВИЧ ПЛЕЩЕЕВ  </vt:lpstr>
      <vt:lpstr>ИВАН АЛЕКСЕЕВИЧ БУНИН</vt:lpstr>
      <vt:lpstr>АФАНАСИЙ АФАНАСЬЕВИЧ ФЕТ</vt:lpstr>
      <vt:lpstr> ДМИТРИЙ СЕРГЕЕВИЧ МЕРЕЖКОВСКИЙ</vt:lpstr>
      <vt:lpstr>АНДРЕЙ БЕЛЫЙ</vt:lpstr>
      <vt:lpstr> Роман «Мать» – одно из лучших произведений М. Горького.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              Мудрые слова великих людей о маме.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ро</dc:title>
  <dc:creator>ион</dc:creator>
  <cp:lastModifiedBy>ион</cp:lastModifiedBy>
  <cp:revision>73</cp:revision>
  <dcterms:created xsi:type="dcterms:W3CDTF">2020-11-12T08:48:56Z</dcterms:created>
  <dcterms:modified xsi:type="dcterms:W3CDTF">2020-11-19T06:57:47Z</dcterms:modified>
</cp:coreProperties>
</file>